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384" r:id="rId3"/>
    <p:sldId id="344" r:id="rId4"/>
    <p:sldId id="345" r:id="rId5"/>
    <p:sldId id="346" r:id="rId6"/>
    <p:sldId id="347" r:id="rId7"/>
    <p:sldId id="348" r:id="rId8"/>
    <p:sldId id="388" r:id="rId9"/>
    <p:sldId id="387" r:id="rId10"/>
    <p:sldId id="386" r:id="rId11"/>
    <p:sldId id="391" r:id="rId12"/>
    <p:sldId id="392" r:id="rId13"/>
    <p:sldId id="393" r:id="rId14"/>
    <p:sldId id="390" r:id="rId15"/>
    <p:sldId id="389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5" r:id="rId25"/>
    <p:sldId id="406" r:id="rId26"/>
    <p:sldId id="407" r:id="rId27"/>
    <p:sldId id="281" r:id="rId28"/>
    <p:sldId id="280" r:id="rId29"/>
    <p:sldId id="279" r:id="rId30"/>
    <p:sldId id="359" r:id="rId31"/>
    <p:sldId id="379" r:id="rId32"/>
    <p:sldId id="378" r:id="rId33"/>
    <p:sldId id="368" r:id="rId34"/>
    <p:sldId id="369" r:id="rId35"/>
    <p:sldId id="370" r:id="rId36"/>
    <p:sldId id="371" r:id="rId37"/>
    <p:sldId id="372" r:id="rId38"/>
    <p:sldId id="373" r:id="rId39"/>
    <p:sldId id="257" r:id="rId40"/>
    <p:sldId id="408" r:id="rId41"/>
    <p:sldId id="258" r:id="rId42"/>
    <p:sldId id="385" r:id="rId43"/>
    <p:sldId id="404" r:id="rId44"/>
    <p:sldId id="40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EF08F-2B19-4E4F-878A-BE16912FED43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EE2E1-39CB-4F40-8B4A-A49116936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시각화의 과정을 살펴보면</a:t>
            </a:r>
            <a:endParaRPr lang="en-US" altLang="ko-KR" dirty="0"/>
          </a:p>
          <a:p>
            <a:r>
              <a:rPr lang="ko-KR" altLang="en-US" dirty="0"/>
              <a:t>우선 다양한 데이터들을 수집하고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분석한뒤</a:t>
            </a:r>
            <a:endParaRPr lang="en-US" altLang="ko-KR" baseline="0" dirty="0"/>
          </a:p>
          <a:p>
            <a:r>
              <a:rPr lang="ko-KR" altLang="en-US" baseline="0" dirty="0"/>
              <a:t>적절한 시각화 기법을 사용하여 시각화 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이렇게 시각화 된 데이터는 유용한 정보로 활용된다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8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 Beane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box office charts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OECD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운석의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낙하지점을과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년도를 시각화함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1800</a:t>
            </a:r>
            <a:r>
              <a:rPr lang="ko-KR" altLang="en-US" dirty="0"/>
              <a:t>년대 데이터의 시각화는 커뮤니케이션의 수단이었다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왼쪽의 그림은 나폴레옹의 러시아 전투에 대해 그래프로 시각화한 그림이다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그림은 크림 전쟁에서 영국</a:t>
            </a:r>
            <a:r>
              <a:rPr lang="ko-KR" altLang="en-US" baseline="0" dirty="0"/>
              <a:t> 군인들의 병사에 대해 그래프로 시각화한 그림이다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4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1920</a:t>
            </a:r>
            <a:r>
              <a:rPr lang="ko-KR" altLang="en-US" dirty="0"/>
              <a:t>년대에서 </a:t>
            </a:r>
            <a:r>
              <a:rPr lang="en-US" altLang="ko-KR" dirty="0"/>
              <a:t>1930</a:t>
            </a:r>
            <a:r>
              <a:rPr lang="ko-KR" altLang="en-US" dirty="0"/>
              <a:t>년대 사이의 시각화는 읽기</a:t>
            </a:r>
            <a:r>
              <a:rPr lang="ko-KR" altLang="en-US" baseline="0" dirty="0"/>
              <a:t> 쉽고 의미 전달을 잘 할 수 있도록 발전하였다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그림은 영국의 의복에 대해서 가정에서 직접 만드는 경우와 공장에서 대량 생산하는 경우를 비교한 그래프이다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파란색 타일은 공장에서 생산된 의복의 양이고</a:t>
            </a:r>
            <a:endParaRPr lang="en-US" altLang="ko-KR" baseline="0" dirty="0"/>
          </a:p>
          <a:p>
            <a:r>
              <a:rPr lang="ko-KR" altLang="en-US" baseline="0" dirty="0"/>
              <a:t>빨란 사람은 공장에서 생산된 의복을 착용하는 사람의 수</a:t>
            </a:r>
            <a:endParaRPr lang="en-US" altLang="ko-KR" baseline="0" dirty="0"/>
          </a:p>
          <a:p>
            <a:r>
              <a:rPr lang="ko-KR" altLang="en-US" baseline="0" dirty="0"/>
              <a:t>검은 사람은 가정에서 생산된 의복을 착용하는 사람의 수를 나타낸다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7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1970</a:t>
            </a:r>
            <a:r>
              <a:rPr lang="ko-KR" altLang="en-US" dirty="0"/>
              <a:t>년대 에서 </a:t>
            </a:r>
            <a:r>
              <a:rPr lang="en-US" altLang="ko-KR" dirty="0"/>
              <a:t>1980</a:t>
            </a:r>
            <a:r>
              <a:rPr lang="ko-KR" altLang="en-US" dirty="0"/>
              <a:t>년대로 넘어와 시각화는 좀더 화려하고 보기 좋게 바뀌기 시작했다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3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년대로 넘어와 시각화는 </a:t>
            </a:r>
            <a:r>
              <a:rPr lang="ko-KR" altLang="en-US" dirty="0" err="1"/>
              <a:t>빅데이터의</a:t>
            </a:r>
            <a:r>
              <a:rPr lang="ko-KR" altLang="en-US" dirty="0"/>
              <a:t> 등장으로 많은 변화를 맞이하게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왼쪽의 그림은 </a:t>
            </a:r>
            <a:r>
              <a:rPr lang="ko-KR" altLang="en-US" dirty="0" err="1"/>
              <a:t>인포그래픽으로</a:t>
            </a:r>
            <a:r>
              <a:rPr lang="ko-KR" altLang="en-US" dirty="0"/>
              <a:t> 그래프와 정보를 함께 표시해는 주는 시각화 기법이다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그림은 </a:t>
            </a:r>
            <a:r>
              <a:rPr lang="en-US" altLang="ko-KR" dirty="0"/>
              <a:t>Visualization</a:t>
            </a:r>
            <a:r>
              <a:rPr lang="ko-KR" altLang="en-US" dirty="0"/>
              <a:t>의 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15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유럽의 에너지 문제를 이산화탄소 배출량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재사용률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 의존도 등의 데이터를 시각화하여 제공하는 것으로 공개지식재단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Knowledge Foundation)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데이터를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“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Europe`Energy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웹사이트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화면으로 기본적으로 버블차트로 제공되며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 하나당 한 국가를 표현하고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버블의 크기는 에너지 의존도의 크기를 나타낸다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6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‘Where does my money go?’</a:t>
            </a:r>
            <a:r>
              <a:rPr lang="ko-KR" altLang="en-US" dirty="0"/>
              <a:t>는 영국 정부가 </a:t>
            </a:r>
            <a:r>
              <a:rPr lang="ko-KR" altLang="en-US" dirty="0" err="1"/>
              <a:t>일반일들에게</a:t>
            </a:r>
            <a:r>
              <a:rPr lang="ko-KR" altLang="en-US" dirty="0"/>
              <a:t> 세금의 사용</a:t>
            </a:r>
            <a:r>
              <a:rPr lang="ko-KR" altLang="en-US" baseline="0" dirty="0"/>
              <a:t> 용도 등의 데이터를 시각화하여 제공하고 있는 웹사이트이다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위의 유럽에너지와 마찬가지로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공개지식재단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Knowledge Foundation)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데이터를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그림은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does my money go?”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웹사이트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통하여 어느 지역에서 세금이 얼마나 사용되었는지 영역의 명암차이로 확인할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왼쪽의 버블 차트는 세금이 어디에 쓰였는지 확인할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버블의 크기는 해당하는 분야에 쓰인 세금의 크기를 나타낸다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1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Crimepotting</a:t>
            </a:r>
            <a:r>
              <a:rPr lang="ko-KR" altLang="en-US" dirty="0"/>
              <a:t>은 샌프란시스코</a:t>
            </a:r>
            <a:r>
              <a:rPr lang="ko-KR" altLang="en-US" baseline="0" dirty="0"/>
              <a:t> 정부에서 제공하는 범죄 지도이다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오른쪽으로 범죄 유형이 나오고 </a:t>
            </a:r>
            <a:endParaRPr lang="en-US" altLang="ko-KR" dirty="0"/>
          </a:p>
          <a:p>
            <a:r>
              <a:rPr lang="ko-KR" altLang="en-US" dirty="0"/>
              <a:t>지도에서 범죄가 발생된 지역을 표시해주고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OECD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회원국들의 데이터를 사용하여 여러 데이터들을 비교하여 시각화한 자료를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가장 유명한 자료는 회원국의 삶의 질을 지표화한 것으로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‘Better Life Initiative’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Life Initiative”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웹사이트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시각화 기법으로 스타차트가 응용되어 사용되고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국가는 하나의 꽃으로 표현되고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오른쪽표에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꽃잎에 해당하는 목차가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꽃잎의 크기는 데이터의 크기를 나타낸다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7B5FD-98EF-4252-9E58-3408BD659B0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1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2CAE5-B43F-48EA-91D3-49C86883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E061E3-14E2-4B11-86A4-4CAE2A09F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3E457-551A-4287-8FC9-B9196C45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5907C-46C6-49BD-A095-534183BE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AADF6-182D-4A47-B77E-8EFEB19A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6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E0EA0-FA8E-44AE-B217-E3D94636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3B580F-D96D-49E3-8A2C-45B2E5A54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AA119-458F-4208-A78C-52F1F618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8D69C-A54B-4430-AD06-B1AA0AD6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5E1F-53AD-47EC-8BA8-F111DB6D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5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5E2313-C571-4CED-858F-037E26261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D7D382-072C-495C-89B4-B715D1328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02AA1-0588-4CC5-A9FE-5BD11BCE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6BD52-9232-4716-97D4-D7ADD85F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EC68B-F356-40FE-8ABC-181B561A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2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FEAA-EBF1-47A3-8DB9-D8F6C1F9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F225E-8593-4126-ABDF-F2B07476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22163-8B76-4B6B-9F87-59C706A1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9E9CF-DE0D-41E7-A05C-F0013172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56EDB5-AD56-4819-8FC9-F44F91AF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5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5D0C7-0ED8-49D8-85C1-7E17537B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E7C95-AF70-4678-95A7-1458B323D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28919-1073-4189-980A-907E89F6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0D745-379C-428E-9041-CBC7B099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2BA0C-29EB-4A1A-8196-E26A839F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6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679C6-AC72-472A-9A3D-89634D082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98DF6-505C-4D6D-8445-528903B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9398D3-7D9D-4158-870A-34E7DF63E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F91A5-4F97-4920-A4AF-7F7A9C63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1F329-FE0C-4F62-B0A9-869E70F7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CB0CC-4F14-4A31-8BF3-E4C2EE06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8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FDAEF-8184-4466-8112-B0740880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D40C1-812E-48F0-B2C4-55B5EC958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AE6A2B-4CD1-4862-B5DA-BF4CD6E94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A417A-C8EE-49BA-B70A-C2209C0EA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88C83C-2F79-48F3-8C32-3758B85C7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144B2-304F-4D29-9DEB-2201F296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B88A27-9F58-4354-8953-01208510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975D9C-E3E8-48A6-B328-1FDF2DC5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D3CAB-121B-4ECC-B84F-E74CC9B1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957B96-340D-45F9-9D74-0290DFF1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05A85-25EF-4B5A-AE38-CF062BA7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401B49-2141-4A8D-8D20-BB4ED4E3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4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D9B787-4677-47A9-8F50-940DDC5F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122619-5499-43B5-984A-6980D16F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D8B40-6A74-4CA2-83B8-36EED0FC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5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08F19-E294-4B50-8C61-DCF748B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02F75-ACEE-4A5C-BF12-7D059F63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228F3A-ED43-4CCC-8877-7A4C6206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CC4D0-EAB8-44EC-A191-9A14D82A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37AC3-61E3-4165-99AC-D96E4F3D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E1CF4-AA77-4F5B-B5A3-DC6380B3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860A-E30C-4137-9ABB-70611397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8BF3EC-8078-4AA1-83A2-9B1163AC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8B4D6B-ED0C-4E2E-BBDE-AFD1B7470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82A04-C344-4398-88E1-D8C3ED37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508CBB-EF49-43C2-9514-C127F736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A71AE-AA34-452A-9BED-6BF46A78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38A2F-E067-4D6A-90B1-FD95934B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88968-730E-4DEC-8AF8-2605C04B6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55361-E48B-4283-8129-E393FA62F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D666-0541-472F-BB0E-44798F96D51F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70141-EDE3-4B0B-8875-35817DF22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04CFD-14B2-4068-B14B-91B3B8E7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75FC8-95D3-43C4-B7BE-970A0D009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3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gallery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12" Type="http://schemas.openxmlformats.org/officeDocument/2006/relationships/image" Target="../media/image7.png"/><Relationship Id="rId17" Type="http://schemas.openxmlformats.org/officeDocument/2006/relationships/hyperlink" Target="http://info-graphics.kr/" TargetMode="Externa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jpeg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11" Type="http://schemas.openxmlformats.org/officeDocument/2006/relationships/image" Target="../media/image1.emf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nergy.publicdata.eu/ee/vis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heredoesmymoneygo.org/bubbletree-map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anfrancisco.crimespotting.org/map/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hyperlink" Target="http://www.oecdbetterlifeindex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hyperlink" Target="http://www.xach.com/moviecharts/2013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hyperlink" Target="http://projects.flowingdata.com/tut/interactive_network_dem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hyperlink" Target="http://hint.fm/win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hyperlink" Target="http://data.seoul.go.kr/openinf/visual/popup/popvisual.jsp?seqNo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hyperlink" Target="http://www.trulia.com/vis/tru247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hyperlink" Target="http://visualizing.org/full-screen/5658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hyperlink" Target="http://visualizing.org/full-screen/5620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ndas.pydat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ygal.org/en/stable/" TargetMode="External"/><Relationship Id="rId3" Type="http://schemas.openxmlformats.org/officeDocument/2006/relationships/hyperlink" Target="http://bokeh.pydata.org/en/latest/" TargetMode="External"/><Relationship Id="rId7" Type="http://schemas.openxmlformats.org/officeDocument/2006/relationships/hyperlink" Target="http://stanford.edu/~mwaskom/software/seaborn/" TargetMode="External"/><Relationship Id="rId2" Type="http://schemas.openxmlformats.org/officeDocument/2006/relationships/hyperlink" Target="http://matplotlib.or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honware.com/products/pil/" TargetMode="External"/><Relationship Id="rId5" Type="http://schemas.openxmlformats.org/officeDocument/2006/relationships/hyperlink" Target="http://vispy.org/index.html" TargetMode="External"/><Relationship Id="rId4" Type="http://schemas.openxmlformats.org/officeDocument/2006/relationships/hyperlink" Target="http://holoviews.org/inde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research.github.io/hiplot/" TargetMode="External"/><Relationship Id="rId2" Type="http://schemas.openxmlformats.org/officeDocument/2006/relationships/hyperlink" Target="https://www.scikit-yb.org/en/lates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0F7DF-E2B5-41C3-8EE3-261A1D193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Big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 &amp; Visualization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0F7D0B-ED02-433E-AA81-D204E365F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Kwan-Hee Yoo</a:t>
            </a:r>
          </a:p>
          <a:p>
            <a:r>
              <a:rPr lang="en-US" altLang="ko-KR" dirty="0"/>
              <a:t>Department of Computer Science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14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9273E-C125-4D5E-AB93-5EB67538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Preprocessing</a:t>
            </a:r>
          </a:p>
          <a:p>
            <a:pPr lvl="1"/>
            <a:r>
              <a:rPr lang="en-US" altLang="ko-KR" dirty="0"/>
              <a:t>Filtering</a:t>
            </a:r>
          </a:p>
          <a:p>
            <a:pPr lvl="1"/>
            <a:r>
              <a:rPr lang="en-US" altLang="ko-KR" dirty="0"/>
              <a:t>Noise Removal</a:t>
            </a:r>
          </a:p>
          <a:p>
            <a:pPr lvl="1"/>
            <a:r>
              <a:rPr lang="en-US" altLang="ko-KR" dirty="0"/>
              <a:t>Normalization</a:t>
            </a:r>
          </a:p>
          <a:p>
            <a:r>
              <a:rPr lang="en-US" altLang="ko-KR" dirty="0"/>
              <a:t>Analysis</a:t>
            </a:r>
          </a:p>
          <a:p>
            <a:pPr lvl="1"/>
            <a:r>
              <a:rPr lang="en-US" altLang="ko-KR" dirty="0"/>
              <a:t>Machine learning</a:t>
            </a:r>
          </a:p>
          <a:p>
            <a:pPr lvl="1"/>
            <a:r>
              <a:rPr lang="en-US" altLang="ko-KR" dirty="0"/>
              <a:t>Deep learning </a:t>
            </a:r>
          </a:p>
          <a:p>
            <a:r>
              <a:rPr lang="en-US" altLang="ko-KR" dirty="0"/>
              <a:t>Visualization</a:t>
            </a:r>
          </a:p>
          <a:p>
            <a:pPr lvl="1"/>
            <a:r>
              <a:rPr lang="en-US" altLang="ko-KR" dirty="0"/>
              <a:t>Original data</a:t>
            </a:r>
          </a:p>
          <a:p>
            <a:pPr lvl="1"/>
            <a:r>
              <a:rPr lang="en-US" altLang="ko-KR" dirty="0"/>
              <a:t>Analysis results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61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grpSp>
        <p:nvGrpSpPr>
          <p:cNvPr id="6" name="Group 34">
            <a:extLst>
              <a:ext uri="{FF2B5EF4-FFF2-40B4-BE49-F238E27FC236}">
                <a16:creationId xmlns:a16="http://schemas.microsoft.com/office/drawing/2014/main" id="{BBC52FCF-2B32-43AF-A127-56E420804E5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76400"/>
            <a:ext cx="7696200" cy="4648200"/>
            <a:chOff x="432" y="1056"/>
            <a:chExt cx="4848" cy="2928"/>
          </a:xfrm>
        </p:grpSpPr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C255B173-39C7-4D49-9878-284C0DDD4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920"/>
              <a:ext cx="960" cy="7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Machine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Learning</a:t>
              </a: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8FEB2D7C-09DD-4D4F-81CB-07FC72F7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248"/>
              <a:ext cx="528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AI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DD112DE8-B632-4910-AACB-F522D883E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112"/>
              <a:ext cx="1104" cy="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probability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&amp;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statistics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4647835-41B8-40DB-8B5F-79806C3E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16"/>
              <a:ext cx="1488" cy="7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computational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complexity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theory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257D4A0A-6DA0-4501-A965-5EE293A3D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48"/>
              <a:ext cx="1152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control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theory</a:t>
              </a: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81622C02-C1AF-403D-9D13-A237AB4BF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536"/>
              <a:ext cx="110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information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theory</a:t>
              </a: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1EEE0A30-6F35-44D8-9629-A5D9EC4DD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304"/>
              <a:ext cx="115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philosophy</a:t>
              </a: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92AD708F-ECC4-434D-BA78-50B5D2365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832"/>
              <a:ext cx="1248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psychology</a:t>
              </a: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F22BEC55-B9EE-4434-8143-EFB36F436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552"/>
              <a:ext cx="134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neurophysiology</a:t>
              </a: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4246469-3E76-4B98-A430-39238F762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928"/>
              <a:ext cx="105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Data Mining</a:t>
              </a: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A534E281-6D72-447B-A8C8-6A759DFE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056"/>
              <a:ext cx="864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decision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theory</a:t>
              </a:r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AC916292-89FB-4895-9BDF-9F509596A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104"/>
              <a:ext cx="960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game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theory</a:t>
              </a:r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F15E1D3B-D3E8-4FE7-A464-019DFFD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88"/>
              <a:ext cx="86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optimization</a:t>
              </a: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491AB2D9-F695-49EF-9C8D-3497429A8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824"/>
              <a:ext cx="864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biological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evolution</a:t>
              </a: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ECF0F345-07BA-4DBA-8EFA-3EF8E241E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584"/>
              <a:ext cx="86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70E3E70D-A5E3-47EE-8E41-5F2662BB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440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14BABB7C-F7C8-4F99-A149-A9F33FE5D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99CAD17A-CB4C-4525-9E90-995B101830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440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1FA5AE42-A335-4182-B5EE-CAA424D4C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1920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94B92F1A-F6DB-4351-869D-30721C38E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2400"/>
              <a:ext cx="81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B0A89597-31A8-4F5A-B5E1-AD415F668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7D38C2DE-B7E5-4A2D-9FDF-9A9111BE8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496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9" name="Oval 26">
              <a:extLst>
                <a:ext uri="{FF2B5EF4-FFF2-40B4-BE49-F238E27FC236}">
                  <a16:creationId xmlns:a16="http://schemas.microsoft.com/office/drawing/2014/main" id="{87F376B2-181F-4EB3-A4CC-BCEC911A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912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statistical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ea typeface="굴림" panose="020B0600000101010101" pitchFamily="50" charset="-127"/>
                </a:rPr>
                <a:t>mechanics</a:t>
              </a: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2187FF8A-32D4-40E3-AC45-D76B1DCDD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544"/>
              <a:ext cx="57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2A06CBAA-09E7-47CA-A29F-1D5BB5B30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264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93F282D4-0A1F-4925-A26F-0B40B876A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640"/>
              <a:ext cx="38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3" name="Line 30">
              <a:extLst>
                <a:ext uri="{FF2B5EF4-FFF2-40B4-BE49-F238E27FC236}">
                  <a16:creationId xmlns:a16="http://schemas.microsoft.com/office/drawing/2014/main" id="{0D789212-2438-4F55-BBFA-FE06AED9C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E7E2CBA7-73CD-4F1F-B404-98A3AB6F0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2400"/>
              <a:ext cx="110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F26F06F-AF19-4DBD-9E20-A8DD05DB0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2256"/>
              <a:ext cx="76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93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05FD70-8E44-434A-9B1E-AF976E95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43" y="905068"/>
            <a:ext cx="10566362" cy="58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4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Deep Learning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21319-7FB0-4C06-838B-A68BE1ED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923730"/>
            <a:ext cx="10123714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7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9" y="138622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8910F8-D0C2-4FC7-84B6-E2C38615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93" y="2543350"/>
            <a:ext cx="11087100" cy="4019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2B516A-5BC0-4D38-861E-FFDB3647E3D8}"/>
              </a:ext>
            </a:extLst>
          </p:cNvPr>
          <p:cNvSpPr/>
          <p:nvPr/>
        </p:nvSpPr>
        <p:spPr>
          <a:xfrm>
            <a:off x="426616" y="1634435"/>
            <a:ext cx="438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https://matplotlib.org/gallery/index.html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98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E67BF-2EBF-469B-B2A4-B4923A45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41" y="1306286"/>
            <a:ext cx="10805118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27A5EC-61AF-417D-A37F-AF8C891A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67" y="998376"/>
            <a:ext cx="10634065" cy="58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3C12F-E8A5-41EC-AB66-8BD62BB7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4" y="1166326"/>
            <a:ext cx="10705171" cy="5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3CAE6-8F41-46EE-84DE-B3423E08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2" y="1073020"/>
            <a:ext cx="10726136" cy="57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3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EC02ED-4936-469D-900F-6C1167E8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2" y="1026366"/>
            <a:ext cx="10726136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C:\Users\Administrator\Desktop\visualize\scattermatri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512" y="4789444"/>
            <a:ext cx="1246537" cy="7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pic>
        <p:nvPicPr>
          <p:cNvPr id="11269" name="Picture 5" descr="http://info-graphics.kr/wp-content/uploads/2013/08/13.07.31_%EC%97%90%EB%84%88%EC%A7%80%EB%AF%B9%EC%8A%A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99" y="4527728"/>
            <a:ext cx="2589458" cy="18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 219"/>
          <p:cNvSpPr>
            <a:spLocks/>
          </p:cNvSpPr>
          <p:nvPr/>
        </p:nvSpPr>
        <p:spPr bwMode="auto">
          <a:xfrm rot="10800000">
            <a:off x="2684825" y="2649989"/>
            <a:ext cx="7154185" cy="1705654"/>
          </a:xfrm>
          <a:custGeom>
            <a:avLst/>
            <a:gdLst/>
            <a:ahLst/>
            <a:cxnLst>
              <a:cxn ang="0">
                <a:pos x="2502" y="0"/>
              </a:cxn>
              <a:cxn ang="0">
                <a:pos x="1465" y="383"/>
              </a:cxn>
              <a:cxn ang="0">
                <a:pos x="1783" y="383"/>
              </a:cxn>
              <a:cxn ang="0">
                <a:pos x="0" y="1908"/>
              </a:cxn>
              <a:cxn ang="0">
                <a:pos x="5034" y="1908"/>
              </a:cxn>
              <a:cxn ang="0">
                <a:pos x="3229" y="383"/>
              </a:cxn>
              <a:cxn ang="0">
                <a:pos x="3613" y="395"/>
              </a:cxn>
              <a:cxn ang="0">
                <a:pos x="2502" y="0"/>
              </a:cxn>
            </a:cxnLst>
            <a:rect l="0" t="0" r="r" b="b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94024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09315" y="556605"/>
            <a:ext cx="4755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Big Data System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495840" y="1268760"/>
            <a:ext cx="2160000" cy="2486546"/>
            <a:chOff x="1205796" y="1527158"/>
            <a:chExt cx="2160000" cy="2486546"/>
          </a:xfrm>
        </p:grpSpPr>
        <p:sp>
          <p:nvSpPr>
            <p:cNvPr id="15" name="직사각형 14"/>
            <p:cNvSpPr/>
            <p:nvPr/>
          </p:nvSpPr>
          <p:spPr>
            <a:xfrm>
              <a:off x="1205796" y="1527158"/>
              <a:ext cx="2160000" cy="24865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1205796" y="1527158"/>
              <a:ext cx="21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Resource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1295796" y="2348880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Smart Device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1295796" y="2782387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SNS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1295796" y="3215893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Internet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61746" y="1268760"/>
            <a:ext cx="2160000" cy="2486546"/>
            <a:chOff x="3581875" y="1527158"/>
            <a:chExt cx="2160000" cy="2486546"/>
          </a:xfrm>
        </p:grpSpPr>
        <p:sp>
          <p:nvSpPr>
            <p:cNvPr id="22" name="직사각형 21"/>
            <p:cNvSpPr/>
            <p:nvPr/>
          </p:nvSpPr>
          <p:spPr>
            <a:xfrm>
              <a:off x="3581875" y="1527158"/>
              <a:ext cx="2160000" cy="24865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3581875" y="1527158"/>
              <a:ext cx="21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 err="1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BigData</a:t>
              </a:r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 Analysis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3668910" y="2043021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Cluster Analysis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3665376" y="2474880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Social network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678374" y="2866235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Text Mining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3674867" y="3248058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Machine Learning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3692046" y="3639758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Deep Learning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827652" y="1268760"/>
            <a:ext cx="2160000" cy="2486546"/>
            <a:chOff x="6010126" y="1527158"/>
            <a:chExt cx="2160000" cy="2486546"/>
          </a:xfrm>
        </p:grpSpPr>
        <p:sp>
          <p:nvSpPr>
            <p:cNvPr id="36" name="직사각형 35"/>
            <p:cNvSpPr/>
            <p:nvPr/>
          </p:nvSpPr>
          <p:spPr>
            <a:xfrm>
              <a:off x="6010126" y="1527158"/>
              <a:ext cx="2160000" cy="24865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6010126" y="1527158"/>
              <a:ext cx="21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6097161" y="2043021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Time 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6106625" y="2465397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Distribution 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 bwMode="auto">
            <a:xfrm>
              <a:off x="6106625" y="2866235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Relation 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6103118" y="3248058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Comparison 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6120297" y="3639758"/>
              <a:ext cx="1980000" cy="25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ln w="17780" cmpd="sng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+mn-ea"/>
                </a:rPr>
                <a:t>Spatial Visualization</a:t>
              </a:r>
              <a:endParaRPr lang="ko-KR" altLang="en-US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2189842" y="1139871"/>
            <a:ext cx="8097876" cy="2721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 bwMode="auto">
          <a:xfrm>
            <a:off x="4655840" y="2465397"/>
            <a:ext cx="505906" cy="719138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gamma/>
                  <a:shade val="46275"/>
                  <a:invGamma/>
                  <a:alpha val="17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46" name="오른쪽 화살표 45"/>
          <p:cNvSpPr/>
          <p:nvPr/>
        </p:nvSpPr>
        <p:spPr bwMode="auto">
          <a:xfrm>
            <a:off x="7321746" y="2465397"/>
            <a:ext cx="505906" cy="719138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gamma/>
                  <a:shade val="46275"/>
                  <a:invGamma/>
                  <a:alpha val="17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89842" y="4149080"/>
            <a:ext cx="8097876" cy="23042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/>
        </p:nvGraphicFramePr>
        <p:xfrm>
          <a:off x="3397072" y="4339598"/>
          <a:ext cx="1628788" cy="1625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crobat Document" r:id="rId10" imgW="4800532" imgH="4790880" progId="AcroExch.Document.7">
                  <p:embed/>
                </p:oleObj>
              </mc:Choice>
              <mc:Fallback>
                <p:oleObj name="Acrobat Document" r:id="rId10" imgW="4800532" imgH="4790880" progId="AcroExch.Document.7">
                  <p:embed/>
                  <p:pic>
                    <p:nvPicPr>
                      <p:cNvPr id="59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072" y="4339598"/>
                        <a:ext cx="1628788" cy="1625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Picture 2" descr="C:\Users\Administrator\Documents\treemap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57" y="5152376"/>
            <a:ext cx="1888631" cy="120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C:\Users\Administrator\Desktop\R-데이터마이닝\Rplot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15" y="4135400"/>
            <a:ext cx="1673910" cy="130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직사각형 54"/>
          <p:cNvSpPr/>
          <p:nvPr/>
        </p:nvSpPr>
        <p:spPr bwMode="auto">
          <a:xfrm>
            <a:off x="5168245" y="4221088"/>
            <a:ext cx="2160000" cy="4265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200" b="1" dirty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latin typeface="+mn-ea"/>
              </a:rPr>
              <a:t>Information</a:t>
            </a:r>
            <a:endParaRPr lang="ko-KR" altLang="en-US" sz="1200" b="1" dirty="0">
              <a:ln w="17780" cmpd="sng">
                <a:noFill/>
                <a:prstDash val="solid"/>
                <a:miter lim="800000"/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273" name="Picture 9" descr="http://info-graphics.kr/wp-content/uploads/2013/07/13.07.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57" y="4770882"/>
            <a:ext cx="971495" cy="16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5789749" y="5526742"/>
            <a:ext cx="1632258" cy="852039"/>
            <a:chOff x="-1366714" y="3708629"/>
            <a:chExt cx="2032555" cy="1303118"/>
          </a:xfrm>
        </p:grpSpPr>
        <p:sp>
          <p:nvSpPr>
            <p:cNvPr id="61" name="직사각형 60"/>
            <p:cNvSpPr/>
            <p:nvPr/>
          </p:nvSpPr>
          <p:spPr>
            <a:xfrm>
              <a:off x="-1366714" y="3708629"/>
              <a:ext cx="2013929" cy="1303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2" descr="C:\Users\Administrator\Desktop\visualize\bubblecircl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8088" y="3708629"/>
              <a:ext cx="2013929" cy="128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5" name="Picture 11" descr="http://info-graphics.kr/wp-content/uploads/2013/04/0416_%EC%9B%90%EC%9E%90%EB%A0%A5_%ED%8F%AC%EC%8A%A4%ED%8C%85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12" y="4655578"/>
            <a:ext cx="1609504" cy="17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" name="TextBox 11263"/>
          <p:cNvSpPr txBox="1"/>
          <p:nvPr/>
        </p:nvSpPr>
        <p:spPr>
          <a:xfrm>
            <a:off x="8172648" y="6425663"/>
            <a:ext cx="1510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hlinkClick r:id="rId17"/>
              </a:rPr>
              <a:t>http://info-graphics.kr/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6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3DF54-47B5-4AE2-85E6-C88D4302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4" y="1065402"/>
            <a:ext cx="10182031" cy="57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B58EC-FD00-4F4F-96CE-0F3D713C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1" y="1203648"/>
            <a:ext cx="10675277" cy="56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AEC3C-5AE3-40E5-9033-FC184C06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2" y="1082350"/>
            <a:ext cx="10669035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visualization-3D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02024-D594-4E7A-9D75-31D0A243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6" y="1306286"/>
            <a:ext cx="1066492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759F-ADE8-4CA6-A322-91DBF77E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77"/>
            <a:ext cx="10515600" cy="1325563"/>
          </a:xfrm>
        </p:spPr>
        <p:txBody>
          <a:bodyPr/>
          <a:lstStyle/>
          <a:p>
            <a:r>
              <a:rPr lang="en-US" altLang="ko-KR" dirty="0"/>
              <a:t>Example of data visualization-geo 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CED05F-6871-4618-A0C7-06A94FEC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01" y="1007706"/>
            <a:ext cx="7486650" cy="56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4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144F-84D0-4923-84E7-D0137BF1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Plotting Google Map using </a:t>
            </a:r>
            <a:r>
              <a:rPr lang="en-US" altLang="ko-KR" dirty="0" err="1"/>
              <a:t>gmplot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733A0-4274-4A5C-A8E9-EB9B1CAB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33" y="1035698"/>
            <a:ext cx="8940389" cy="5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3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144F-84D0-4923-84E7-D0137BF1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Plotting Google Map using folium package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FB7F9F-CC95-430B-ABC7-49E7C3FB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65" y="1203649"/>
            <a:ext cx="7791450" cy="5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공공데이터의 </a:t>
            </a:r>
            <a:r>
              <a:rPr lang="en-US" altLang="ko-KR" sz="2800" dirty="0"/>
              <a:t>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 err="1"/>
              <a:t>Europe’Energy</a:t>
            </a:r>
            <a:endParaRPr lang="en-US" altLang="ko-KR" sz="2400" dirty="0"/>
          </a:p>
        </p:txBody>
      </p:sp>
      <p:pic>
        <p:nvPicPr>
          <p:cNvPr id="10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l="20472" t="25646" r="20129" b="13875"/>
          <a:stretch>
            <a:fillRect/>
          </a:stretch>
        </p:blipFill>
        <p:spPr bwMode="auto">
          <a:xfrm>
            <a:off x="2927648" y="2348880"/>
            <a:ext cx="5904656" cy="375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2639616" y="2060848"/>
            <a:ext cx="6480720" cy="41764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0200" y="6322287"/>
            <a:ext cx="40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Europe`s Energy, </a:t>
            </a:r>
            <a:r>
              <a:rPr lang="en-US" altLang="ko-KR" sz="1200" u="sng" dirty="0"/>
              <a:t>http://energy.publicdata.eu/ee/vis.html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892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공공데이터의 </a:t>
            </a:r>
            <a:r>
              <a:rPr lang="en-US" altLang="ko-KR" sz="2800" dirty="0"/>
              <a:t>Visualization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Where does my money go?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639616" y="2060848"/>
            <a:ext cx="6480720" cy="4176464"/>
            <a:chOff x="1115616" y="2060848"/>
            <a:chExt cx="6480720" cy="4176464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2060848"/>
              <a:ext cx="6480720" cy="417646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7322" t="22046" r="14729" b="8835"/>
            <a:stretch>
              <a:fillRect/>
            </a:stretch>
          </p:blipFill>
          <p:spPr bwMode="auto">
            <a:xfrm>
              <a:off x="1411149" y="2204864"/>
              <a:ext cx="5889654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55258" y="6328847"/>
            <a:ext cx="6736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200" dirty="0"/>
              <a:t>Where does my money go?, </a:t>
            </a:r>
            <a:r>
              <a:rPr lang="en-US" altLang="ko-KR" sz="1200" u="sng" dirty="0"/>
              <a:t>http://wheredoesmymoneygo.org/bubbletree-map.html#/~/total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9389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공공데이터의 </a:t>
            </a:r>
            <a:r>
              <a:rPr lang="en-US" altLang="ko-KR" sz="2800" dirty="0"/>
              <a:t>Visualization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San Francisco </a:t>
            </a:r>
            <a:r>
              <a:rPr lang="en-US" altLang="ko-KR" sz="2400" dirty="0" err="1"/>
              <a:t>Cirmespotting</a:t>
            </a:r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l="20922" t="31406" r="21929" b="12435"/>
          <a:stretch>
            <a:fillRect/>
          </a:stretch>
        </p:blipFill>
        <p:spPr bwMode="auto">
          <a:xfrm>
            <a:off x="2721490" y="2170764"/>
            <a:ext cx="656565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9817" y="6346976"/>
            <a:ext cx="526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San Francisco </a:t>
            </a:r>
            <a:r>
              <a:rPr lang="en-US" altLang="ko-KR" sz="1200" dirty="0" err="1"/>
              <a:t>Crimespotting</a:t>
            </a:r>
            <a:r>
              <a:rPr lang="en-US" altLang="ko-KR" sz="1200" dirty="0"/>
              <a:t>, </a:t>
            </a:r>
            <a:r>
              <a:rPr lang="en-US" altLang="ko-KR" sz="1200" u="sng" dirty="0"/>
              <a:t>http://sanfrancisco.crimespotting.org/map/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536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41711" y="548680"/>
            <a:ext cx="787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History of Bigdata 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631504" y="1212458"/>
            <a:ext cx="7632848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1800s : Communication</a:t>
            </a:r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altLang="ko-KR" sz="2000" dirty="0" err="1"/>
              <a:t>Playfair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Nightinggale</a:t>
            </a:r>
            <a:r>
              <a:rPr lang="en-US" altLang="ko-KR" sz="2000" dirty="0"/>
              <a:t>, Snow, </a:t>
            </a:r>
            <a:r>
              <a:rPr lang="en-US" altLang="ko-KR" sz="2000" dirty="0" err="1"/>
              <a:t>Minard</a:t>
            </a:r>
            <a:endParaRPr lang="ko-KR" altLang="en-US" sz="2000" dirty="0"/>
          </a:p>
        </p:txBody>
      </p:sp>
      <p:pic>
        <p:nvPicPr>
          <p:cNvPr id="15362" name="Picture 2" descr="C:\Users\Administrator\Desktop\visualize\1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84" y="2500738"/>
            <a:ext cx="8903515" cy="36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60456" y="6336130"/>
            <a:ext cx="7445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200" dirty="0"/>
              <a:t>Minard graph, </a:t>
            </a:r>
            <a:r>
              <a:rPr lang="en-US" altLang="ko-KR" sz="1200" u="sng" dirty="0"/>
              <a:t>http://fportman.com/data-visualization-with-r/visualizing-napoleon-s-march-to-moscow/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210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공공데이터의 </a:t>
            </a:r>
            <a:r>
              <a:rPr lang="en-US" altLang="ko-KR" sz="2800" dirty="0"/>
              <a:t>Visualization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OECD Better Life Initiative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4332"/>
          <a:stretch/>
        </p:blipFill>
        <p:spPr bwMode="auto">
          <a:xfrm>
            <a:off x="2891644" y="2444567"/>
            <a:ext cx="6192688" cy="348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7889" y="6337473"/>
            <a:ext cx="4567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OECD Better Life Initiative, </a:t>
            </a:r>
            <a:r>
              <a:rPr lang="en-US" altLang="ko-KR" sz="1200" u="sng" dirty="0"/>
              <a:t>http://www.oecdbetterlifeindex.org/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08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Who's winning the messaging war?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071665" y="6346976"/>
            <a:ext cx="6751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Who's winning the messaging war? , </a:t>
            </a:r>
            <a:r>
              <a:rPr lang="en-US" altLang="ko-KR" sz="1200" u="sng" dirty="0"/>
              <a:t>http://wikibrains.com/map/537b4380e4b0568301250e61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14" y="2202981"/>
            <a:ext cx="5616624" cy="403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2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2013 US Movie Box Office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9816" y="6346976"/>
            <a:ext cx="605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Zach </a:t>
            </a:r>
            <a:r>
              <a:rPr lang="en-US" altLang="ko-KR" sz="1200" dirty="0" err="1"/>
              <a:t>Beane</a:t>
            </a:r>
            <a:r>
              <a:rPr lang="ko-KR" altLang="en-US" sz="1200" dirty="0"/>
              <a:t>의 </a:t>
            </a:r>
            <a:r>
              <a:rPr lang="en-US" altLang="ko-KR" sz="1200" dirty="0"/>
              <a:t>Movie box office charts, </a:t>
            </a:r>
            <a:r>
              <a:rPr lang="en-US" altLang="ko-KR" sz="1200" u="sng" dirty="0"/>
              <a:t>http://www.xach.com/moviecharts/2013.html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88760464" descr="EMB00008c98399b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44" y="2244519"/>
            <a:ext cx="6567509" cy="38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Similar Song Networks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9816" y="6346976"/>
            <a:ext cx="6241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Similar Song Networks, </a:t>
            </a:r>
            <a:r>
              <a:rPr lang="en-US" altLang="ko-KR" sz="1200" u="sng" dirty="0"/>
              <a:t>http://projects.flowingdata.com/tut/interactive_network_demo/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132856"/>
            <a:ext cx="5651548" cy="407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wind map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22038" y="6346976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wind map, </a:t>
            </a:r>
            <a:r>
              <a:rPr lang="en-US" altLang="ko-KR" sz="1200" u="sng" dirty="0"/>
              <a:t>http://hint.fm/wind/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92" y="2276872"/>
            <a:ext cx="639476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400" dirty="0"/>
              <a:t>서울시 예산 현황 </a:t>
            </a:r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03713" y="6346976"/>
            <a:ext cx="6189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200" dirty="0"/>
              <a:t>서울시 예산현황</a:t>
            </a:r>
            <a:r>
              <a:rPr lang="en-US" altLang="ko-KR" sz="1200" dirty="0"/>
              <a:t>, </a:t>
            </a:r>
            <a:r>
              <a:rPr lang="en-US" altLang="ko-KR" sz="1200" u="sng" dirty="0"/>
              <a:t>http://data.seoul.go.kr/openinf/visual/popup/popvisual.jsp?seqNo=1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189956560" descr="EMB00008c983a3d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72" y="2348881"/>
            <a:ext cx="3857092" cy="232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5" name="_x189956640" descr="EMB00008c983a40">
            <a:hlinkClick r:id="rId7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505412"/>
            <a:ext cx="39068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House Hunting All Day, Every Day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8610" y="6346976"/>
            <a:ext cx="496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House Hunting All Day, Every Day, </a:t>
            </a:r>
            <a:r>
              <a:rPr lang="en-US" altLang="ko-KR" sz="1200" u="sng" dirty="0"/>
              <a:t>http://www.trulia.com/vis/tru247/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86312432" descr="EMB00008c983a5f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03" y="2157216"/>
            <a:ext cx="6403370" cy="407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2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OECD’s Better Life Index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8610" y="6346976"/>
            <a:ext cx="4673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OECD’s Better Life Index, </a:t>
            </a:r>
            <a:r>
              <a:rPr lang="en-US" altLang="ko-KR" sz="1200" u="sng" dirty="0"/>
              <a:t>http://visualizing.org/full-screen/56588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Picture 3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10716" r="922" b="1771"/>
          <a:stretch/>
        </p:blipFill>
        <p:spPr bwMode="auto">
          <a:xfrm>
            <a:off x="3143266" y="2093978"/>
            <a:ext cx="5617030" cy="417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8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9576" y="548681"/>
            <a:ext cx="97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9696" y="56523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Data visualization</a:t>
            </a:r>
            <a:r>
              <a:rPr lang="ko-KR" altLang="en-US" sz="2800" dirty="0"/>
              <a:t> 사례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Fireball from Outer Space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2060848"/>
            <a:ext cx="6696744" cy="42484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38611" y="6346976"/>
            <a:ext cx="4770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/>
              <a:t>Fireball from Outer Space, </a:t>
            </a:r>
            <a:r>
              <a:rPr lang="en-US" altLang="ko-KR" sz="1200" u="sng" dirty="0"/>
              <a:t>http://visualizing.org/full-screen/56202</a:t>
            </a:r>
            <a:endParaRPr lang="en-US" altLang="ko-KR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48" y="2420889"/>
            <a:ext cx="6570467" cy="344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7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Python: </a:t>
            </a:r>
            <a:r>
              <a:rPr lang="en-US" altLang="ko-KR" u="sng" dirty="0">
                <a:hlinkClick r:id="rId2"/>
              </a:rPr>
              <a:t>https://www.python.org/</a:t>
            </a:r>
            <a:endParaRPr lang="en-US" altLang="ko-KR" dirty="0"/>
          </a:p>
          <a:p>
            <a:r>
              <a:rPr lang="en-US" altLang="ko-KR" dirty="0"/>
              <a:t>Anaconda (open data science platform with Python IDE): </a:t>
            </a:r>
            <a:r>
              <a:rPr lang="en-US" altLang="ko-KR" u="sng" dirty="0">
                <a:hlinkClick r:id="rId3"/>
              </a:rPr>
              <a:t>https://www.continuum.io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(Numerical computing tools): http://numpy.org</a:t>
            </a:r>
          </a:p>
          <a:p>
            <a:r>
              <a:rPr lang="en-US" altLang="ko-KR" dirty="0"/>
              <a:t>Pandas (Python data analysis library):  </a:t>
            </a:r>
            <a:r>
              <a:rPr lang="en-US" altLang="ko-KR" u="sng" dirty="0">
                <a:hlinkClick r:id="rId4"/>
              </a:rPr>
              <a:t>http://pandas.pydata.org/</a:t>
            </a:r>
            <a:endParaRPr lang="en-US" altLang="ko-KR" u="sng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207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41712" y="547516"/>
            <a:ext cx="706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History of Bigdata 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3592" y="1347734"/>
            <a:ext cx="7632848" cy="132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1920 – 30s :</a:t>
            </a:r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altLang="ko-KR" sz="2000" dirty="0" err="1"/>
              <a:t>Neurath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549051" y="1501620"/>
            <a:ext cx="523483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International System of Typographic </a:t>
            </a:r>
            <a:r>
              <a:rPr lang="en-US" altLang="ko-KR" sz="1600" dirty="0" err="1"/>
              <a:t>Pictyre</a:t>
            </a:r>
            <a:r>
              <a:rPr lang="en-US" altLang="ko-KR" sz="1600" dirty="0"/>
              <a:t> Education</a:t>
            </a:r>
          </a:p>
        </p:txBody>
      </p:sp>
      <p:pic>
        <p:nvPicPr>
          <p:cNvPr id="16386" name="Picture 2" descr="C:\Users\Administrator\Desktop\visualize\192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76" y="2771036"/>
            <a:ext cx="5288520" cy="34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999656" y="2732728"/>
            <a:ext cx="6336704" cy="36486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SciPy(mathematics, science, and engineering): https://www.scipy.org/</a:t>
            </a:r>
          </a:p>
          <a:p>
            <a:r>
              <a:rPr lang="en-US" altLang="ko-KR" dirty="0" err="1"/>
              <a:t>Sklearn</a:t>
            </a:r>
            <a:r>
              <a:rPr lang="en-US" altLang="ko-KR" dirty="0"/>
              <a:t> (Machine Learning-classification, Regression, Clustering): https://scikit-learn.org/</a:t>
            </a:r>
          </a:p>
          <a:p>
            <a:r>
              <a:rPr lang="en-US" altLang="ko-KR" dirty="0" err="1"/>
              <a:t>Keras</a:t>
            </a:r>
            <a:r>
              <a:rPr lang="en-US" altLang="ko-KR" dirty="0"/>
              <a:t> (deep learning) : https://keras.io/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032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07" y="1539686"/>
            <a:ext cx="11174835" cy="454949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Matplotlib (Python 2D plotting library): </a:t>
            </a:r>
            <a:r>
              <a:rPr lang="en-US" altLang="ko-KR" u="sng" dirty="0">
                <a:hlinkClick r:id="rId2"/>
              </a:rPr>
              <a:t>http://matplotlib.org/index.html</a:t>
            </a:r>
            <a:endParaRPr lang="en-US" altLang="ko-KR" dirty="0"/>
          </a:p>
          <a:p>
            <a:r>
              <a:rPr lang="en-US" altLang="ko-KR" dirty="0"/>
              <a:t>Bokeh (Python interactive visualization library): </a:t>
            </a:r>
            <a:r>
              <a:rPr lang="en-US" altLang="ko-KR" u="sng" dirty="0">
                <a:hlinkClick r:id="rId3"/>
              </a:rPr>
              <a:t>http://bokeh.pydata.org/en/latest/</a:t>
            </a:r>
            <a:endParaRPr lang="en-US" altLang="ko-KR" dirty="0"/>
          </a:p>
          <a:p>
            <a:r>
              <a:rPr lang="en-US" altLang="ko-KR" dirty="0" err="1"/>
              <a:t>HoloViews</a:t>
            </a:r>
            <a:r>
              <a:rPr lang="en-US" altLang="ko-KR" dirty="0"/>
              <a:t> (Python interactive visualization library): </a:t>
            </a:r>
            <a:r>
              <a:rPr lang="en-US" altLang="ko-KR" u="sng" dirty="0">
                <a:hlinkClick r:id="rId4"/>
              </a:rPr>
              <a:t>http://holoviews.org/index.html</a:t>
            </a:r>
            <a:endParaRPr lang="en-US" altLang="ko-KR" dirty="0"/>
          </a:p>
          <a:p>
            <a:r>
              <a:rPr lang="en-US" altLang="ko-KR" dirty="0" err="1"/>
              <a:t>VisPy</a:t>
            </a:r>
            <a:r>
              <a:rPr lang="en-US" altLang="ko-KR" dirty="0"/>
              <a:t> (Python interactive visualization library): </a:t>
            </a:r>
            <a:r>
              <a:rPr lang="en-US" altLang="ko-KR" u="sng" dirty="0">
                <a:hlinkClick r:id="rId5"/>
              </a:rPr>
              <a:t>http://vispy.org/index.html</a:t>
            </a:r>
            <a:endParaRPr lang="en-US" altLang="ko-KR" dirty="0"/>
          </a:p>
          <a:p>
            <a:r>
              <a:rPr lang="en-US" altLang="ko-KR" dirty="0"/>
              <a:t>PIL (Python Imaging Library): </a:t>
            </a:r>
            <a:r>
              <a:rPr lang="en-US" altLang="ko-KR" u="sng" dirty="0">
                <a:hlinkClick r:id="rId6"/>
              </a:rPr>
              <a:t>http://www.pythonware.com/products/pil/</a:t>
            </a:r>
            <a:endParaRPr lang="en-US" altLang="ko-KR" dirty="0"/>
          </a:p>
          <a:p>
            <a:r>
              <a:rPr lang="en-US" altLang="ko-KR" dirty="0"/>
              <a:t>Seaborn (Python visualization library): </a:t>
            </a:r>
            <a:r>
              <a:rPr lang="en-US" altLang="ko-KR" u="sng" dirty="0">
                <a:hlinkClick r:id="rId7"/>
              </a:rPr>
              <a:t>http://stanford.edu/~mwaskom/software/seaborn/</a:t>
            </a:r>
            <a:endParaRPr lang="en-US" altLang="ko-KR" dirty="0"/>
          </a:p>
          <a:p>
            <a:r>
              <a:rPr lang="en-US" altLang="ko-KR" dirty="0" err="1"/>
              <a:t>Pygal</a:t>
            </a:r>
            <a:r>
              <a:rPr lang="en-US" altLang="ko-KR" dirty="0"/>
              <a:t> (Python charting library): </a:t>
            </a:r>
            <a:r>
              <a:rPr lang="en-US" altLang="ko-KR" u="sng" dirty="0">
                <a:hlinkClick r:id="rId8"/>
              </a:rPr>
              <a:t>http://www.pygal.org/en/stable/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498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hlinkClick r:id="rId2"/>
              </a:rPr>
              <a:t>Yellowbrick</a:t>
            </a:r>
            <a:r>
              <a:rPr lang="en-US" altLang="ko-KR" dirty="0">
                <a:hlinkClick r:id="rId2"/>
              </a:rPr>
              <a:t>: https://www.scikit-yb.org/en/latest/</a:t>
            </a:r>
            <a:endParaRPr lang="en-US" altLang="ko-KR" dirty="0"/>
          </a:p>
          <a:p>
            <a:r>
              <a:rPr lang="en-US" altLang="ko-KR" dirty="0" err="1"/>
              <a:t>HiPlot</a:t>
            </a:r>
            <a:r>
              <a:rPr lang="en-US" altLang="ko-KR" dirty="0"/>
              <a:t>(High-Dimensional Interactive Plots):</a:t>
            </a:r>
            <a:r>
              <a:rPr lang="en-US" altLang="ko-KR" dirty="0">
                <a:hlinkClick r:id="rId3"/>
              </a:rPr>
              <a:t>https://facebookresearch.github.io/</a:t>
            </a:r>
            <a:r>
              <a:rPr lang="en-US" altLang="ko-KR" dirty="0" err="1">
                <a:hlinkClick r:id="rId3"/>
              </a:rPr>
              <a:t>hiplot</a:t>
            </a:r>
            <a:r>
              <a:rPr lang="en-US" altLang="ko-KR" dirty="0">
                <a:hlinkClick r:id="rId3"/>
              </a:rPr>
              <a:t>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D3JS : http://www.d3js.org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0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Python: </a:t>
            </a:r>
            <a:r>
              <a:rPr lang="en-US" altLang="ko-KR" u="sng" dirty="0">
                <a:hlinkClick r:id="rId2"/>
              </a:rPr>
              <a:t>https://www.python.org/</a:t>
            </a:r>
            <a:endParaRPr lang="en-US" altLang="ko-KR" dirty="0"/>
          </a:p>
          <a:p>
            <a:r>
              <a:rPr lang="en-US" altLang="ko-KR" dirty="0"/>
              <a:t>Django</a:t>
            </a:r>
          </a:p>
          <a:p>
            <a:r>
              <a:rPr lang="en-US" altLang="ko-KR" dirty="0"/>
              <a:t>Machine learning + </a:t>
            </a:r>
            <a:r>
              <a:rPr lang="en-US" altLang="ko-KR" dirty="0" err="1"/>
              <a:t>deeplearning</a:t>
            </a:r>
            <a:endParaRPr lang="en-US" altLang="ko-KR" dirty="0"/>
          </a:p>
          <a:p>
            <a:r>
              <a:rPr lang="en-US" altLang="ko-KR" dirty="0"/>
              <a:t>Visualization (python visualization + D3JS)</a:t>
            </a:r>
          </a:p>
        </p:txBody>
      </p:sp>
    </p:spTree>
    <p:extLst>
      <p:ext uri="{BB962C8B-B14F-4D97-AF65-F5344CB8AC3E}">
        <p14:creationId xmlns:p14="http://schemas.microsoft.com/office/powerpoint/2010/main" val="4007012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9F66E-89BF-41C1-84EA-B647151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96720-BBE7-4D8B-B26C-C591304C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 at least 5 examples of big data analysis</a:t>
            </a:r>
          </a:p>
          <a:p>
            <a:r>
              <a:rPr lang="en-US" altLang="ko-KR" dirty="0"/>
              <a:t>Describe at least 4 examples of big data visualization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40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6543" y="551196"/>
            <a:ext cx="719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History of Bigdata 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3592" y="1347733"/>
            <a:ext cx="7632848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1960 – 70s : Analysis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altLang="ko-KR" sz="2000" dirty="0" err="1"/>
              <a:t>Bertin</a:t>
            </a:r>
            <a:r>
              <a:rPr lang="en-US" altLang="ko-KR" sz="2000" dirty="0"/>
              <a:t> and </a:t>
            </a:r>
            <a:r>
              <a:rPr lang="en-US" altLang="ko-KR" sz="2000" dirty="0" err="1"/>
              <a:t>Tukey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999656" y="2564904"/>
            <a:ext cx="6336704" cy="36486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 descr="C:\Users\Administrator\Desktop\visualize\19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44" y="2725803"/>
            <a:ext cx="5256584" cy="332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46279" y="573947"/>
            <a:ext cx="753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History of Bigdata 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3592" y="1347733"/>
            <a:ext cx="7632848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1970 – 80s : Information Graphics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altLang="ko-KR" sz="2000" dirty="0"/>
              <a:t>Holmes, </a:t>
            </a:r>
            <a:r>
              <a:rPr lang="en-US" altLang="ko-KR" sz="2000" dirty="0" err="1"/>
              <a:t>Tufte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999656" y="2564904"/>
            <a:ext cx="6336704" cy="37206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C:\Users\Administrator\Desktop\visualize\197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48" y="2610400"/>
            <a:ext cx="4967136" cy="360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279577" y="548680"/>
            <a:ext cx="838842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1936" y="2702389"/>
            <a:ext cx="2013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710208" cy="710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1" y="6623974"/>
            <a:ext cx="9143999" cy="234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2671" r="88087">
                        <a14:foregroundMark x1="87136" y1="42772" x2="87227" y2="61675"/>
                        <a14:backgroundMark x1="53273" y1="34841" x2="48364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3736"/>
          <a:stretch/>
        </p:blipFill>
        <p:spPr>
          <a:xfrm>
            <a:off x="8902038" y="5574333"/>
            <a:ext cx="1763688" cy="1322766"/>
          </a:xfrm>
          <a:prstGeom prst="rect">
            <a:avLst/>
          </a:prstGeom>
        </p:spPr>
      </p:pic>
      <p:pic>
        <p:nvPicPr>
          <p:cNvPr id="9" name="Picture 2" descr="C:\Users\Administrator\Desktop\cgac\cgac\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16298" r="33350" b="21428"/>
          <a:stretch/>
        </p:blipFill>
        <p:spPr bwMode="auto">
          <a:xfrm>
            <a:off x="10056441" y="82824"/>
            <a:ext cx="498009" cy="4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41712" y="552152"/>
            <a:ext cx="72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History of Bigdata Visualization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3592" y="1347733"/>
            <a:ext cx="76328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2000s : INFOGRAPHIC vs. Visualization</a:t>
            </a:r>
            <a:endParaRPr lang="en-US" altLang="ko-KR" sz="1200" dirty="0"/>
          </a:p>
        </p:txBody>
      </p:sp>
      <p:pic>
        <p:nvPicPr>
          <p:cNvPr id="19458" name="Picture 2" descr="C:\Users\Administrator\Desktop\visualize\20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5" y="2132856"/>
            <a:ext cx="8443467" cy="38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7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Gathering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195C86-1B2E-411A-9244-64C41576AF98}"/>
              </a:ext>
            </a:extLst>
          </p:cNvPr>
          <p:cNvGrpSpPr/>
          <p:nvPr/>
        </p:nvGrpSpPr>
        <p:grpSpPr>
          <a:xfrm>
            <a:off x="4721305" y="2056600"/>
            <a:ext cx="1944216" cy="1775951"/>
            <a:chOff x="4932040" y="2012910"/>
            <a:chExt cx="1944216" cy="1775951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0E769908-1E78-4895-9FC3-84205C997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392114"/>
              <a:ext cx="1944216" cy="1396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70A9CD-8DB9-4E15-8B06-C2090074896E}"/>
                </a:ext>
              </a:extLst>
            </p:cNvPr>
            <p:cNvSpPr/>
            <p:nvPr/>
          </p:nvSpPr>
          <p:spPr>
            <a:xfrm>
              <a:off x="4979215" y="2012910"/>
              <a:ext cx="1356462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C00000"/>
                  </a:solidFill>
                </a:rPr>
                <a:t>Social Data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3FD4E0-5A4E-445B-8E26-208434FF6023}"/>
              </a:ext>
            </a:extLst>
          </p:cNvPr>
          <p:cNvGrpSpPr/>
          <p:nvPr/>
        </p:nvGrpSpPr>
        <p:grpSpPr>
          <a:xfrm>
            <a:off x="7420077" y="4232578"/>
            <a:ext cx="2834870" cy="2022297"/>
            <a:chOff x="4421313" y="4060910"/>
            <a:chExt cx="2958361" cy="2279349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6E24B0D2-EF5F-4549-A044-924E1F8A0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990" y="4604825"/>
              <a:ext cx="2789091" cy="1735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A8820D-3689-4935-8FB4-A43F8C3DC535}"/>
                </a:ext>
              </a:extLst>
            </p:cNvPr>
            <p:cNvSpPr/>
            <p:nvPr/>
          </p:nvSpPr>
          <p:spPr>
            <a:xfrm>
              <a:off x="4421313" y="4060910"/>
              <a:ext cx="2958361" cy="3815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/>
                <a:t>IoT)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/ M2M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907C00-6E92-4B04-9960-1DEA94EC3148}"/>
              </a:ext>
            </a:extLst>
          </p:cNvPr>
          <p:cNvGrpSpPr/>
          <p:nvPr/>
        </p:nvGrpSpPr>
        <p:grpSpPr>
          <a:xfrm>
            <a:off x="1405224" y="1828891"/>
            <a:ext cx="2796142" cy="2323623"/>
            <a:chOff x="683568" y="1837041"/>
            <a:chExt cx="2796142" cy="232362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069B67A-709C-4664-A9D7-7A95A7704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197081"/>
              <a:ext cx="2796142" cy="1963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C7D1A3CA-1B11-4CBD-B2ED-0D02052B3499}"/>
                </a:ext>
              </a:extLst>
            </p:cNvPr>
            <p:cNvSpPr txBox="1"/>
            <p:nvPr/>
          </p:nvSpPr>
          <p:spPr>
            <a:xfrm>
              <a:off x="1264501" y="1837041"/>
              <a:ext cx="1718740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rgbClr val="C00000"/>
                  </a:solidFill>
                </a:rPr>
                <a:t>Business Data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88B19F-8785-4E96-A90A-F77E4F1612FB}"/>
              </a:ext>
            </a:extLst>
          </p:cNvPr>
          <p:cNvGrpSpPr/>
          <p:nvPr/>
        </p:nvGrpSpPr>
        <p:grpSpPr>
          <a:xfrm>
            <a:off x="6893968" y="1760806"/>
            <a:ext cx="2941185" cy="2447481"/>
            <a:chOff x="5705873" y="1515642"/>
            <a:chExt cx="2941185" cy="244748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E0A6A7-27C6-4DED-B17E-87BE9B91DD9F}"/>
                </a:ext>
              </a:extLst>
            </p:cNvPr>
            <p:cNvGrpSpPr/>
            <p:nvPr/>
          </p:nvGrpSpPr>
          <p:grpSpPr>
            <a:xfrm>
              <a:off x="5705873" y="1515642"/>
              <a:ext cx="2941185" cy="2306154"/>
              <a:chOff x="5705873" y="1515642"/>
              <a:chExt cx="2941185" cy="2306154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DE46454E-A1B3-43E9-A561-2C0EE0B93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396" y="1515642"/>
                <a:ext cx="2550662" cy="2306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624724-5CD0-46CF-AAB6-2F9F86A1E6BC}"/>
                  </a:ext>
                </a:extLst>
              </p:cNvPr>
              <p:cNvSpPr/>
              <p:nvPr/>
            </p:nvSpPr>
            <p:spPr>
              <a:xfrm>
                <a:off x="5705873" y="1515642"/>
                <a:ext cx="97334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C00000"/>
                    </a:solidFill>
                  </a:rPr>
                  <a:t>Biodata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6131485D-9659-4A3E-AFF0-CC6A1552A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727" y="2707269"/>
              <a:ext cx="1044829" cy="125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78F15C-3389-4F63-A228-C6A1A167A6C8}"/>
              </a:ext>
            </a:extLst>
          </p:cNvPr>
          <p:cNvGrpSpPr/>
          <p:nvPr/>
        </p:nvGrpSpPr>
        <p:grpSpPr>
          <a:xfrm>
            <a:off x="1249155" y="4313472"/>
            <a:ext cx="3063095" cy="1864027"/>
            <a:chOff x="411950" y="4425152"/>
            <a:chExt cx="3063095" cy="18640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FB1A4FE-6D6E-4F11-9751-56B5865092AC}"/>
                </a:ext>
              </a:extLst>
            </p:cNvPr>
            <p:cNvGrpSpPr/>
            <p:nvPr/>
          </p:nvGrpSpPr>
          <p:grpSpPr>
            <a:xfrm>
              <a:off x="411950" y="4425152"/>
              <a:ext cx="3063095" cy="1789448"/>
              <a:chOff x="411950" y="4425152"/>
              <a:chExt cx="3063095" cy="1789448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C6D5A275-196E-45D3-985E-BCC20E854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5218800"/>
                <a:ext cx="1855373" cy="9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175D452-6F99-4886-96A3-F7EE84855587}"/>
                  </a:ext>
                </a:extLst>
              </p:cNvPr>
              <p:cNvSpPr/>
              <p:nvPr/>
            </p:nvSpPr>
            <p:spPr>
              <a:xfrm>
                <a:off x="1508268" y="4425152"/>
                <a:ext cx="1905474" cy="55399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1" dirty="0">
                    <a:solidFill>
                      <a:srgbClr val="C00000"/>
                    </a:solidFill>
                  </a:rPr>
                  <a:t>Video</a:t>
                </a:r>
                <a:r>
                  <a:rPr lang="ko-KR" altLang="en-US" sz="1600" b="1" dirty="0">
                    <a:solidFill>
                      <a:srgbClr val="C00000"/>
                    </a:solidFill>
                  </a:rPr>
                  <a:t> </a:t>
                </a:r>
                <a:endParaRPr lang="en-US" altLang="ko-KR" sz="1600" b="1" dirty="0">
                  <a:solidFill>
                    <a:srgbClr val="C00000"/>
                  </a:solidFill>
                </a:endParaRPr>
              </a:p>
              <a:p>
                <a:r>
                  <a:rPr lang="en-US" altLang="ko-KR" sz="1400" dirty="0"/>
                  <a:t>YouTube, CC camera</a:t>
                </a:r>
              </a:p>
            </p:txBody>
          </p:sp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51666AC5-EB55-41FC-B6D1-467CF2272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1950" y="4501643"/>
                <a:ext cx="1035014" cy="1285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17E73B4-B056-4D06-AAAD-974DF4F64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56" y="5301209"/>
              <a:ext cx="1143216" cy="987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9" name="모서리가 둥근 직사각형 3">
            <a:extLst>
              <a:ext uri="{FF2B5EF4-FFF2-40B4-BE49-F238E27FC236}">
                <a16:creationId xmlns:a16="http://schemas.microsoft.com/office/drawing/2014/main" id="{9F4CF424-586F-45F7-B7F9-2CA12BD32699}"/>
              </a:ext>
            </a:extLst>
          </p:cNvPr>
          <p:cNvSpPr/>
          <p:nvPr/>
        </p:nvSpPr>
        <p:spPr>
          <a:xfrm>
            <a:off x="1271748" y="4555645"/>
            <a:ext cx="3063095" cy="1621854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116EC6-D4E7-4743-92FB-8B885918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08" y="4311204"/>
            <a:ext cx="2688084" cy="194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91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76F3-314F-4503-811D-55150EC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Storage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9273E-C125-4D5E-AB93-5EB67538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base</a:t>
            </a:r>
          </a:p>
          <a:p>
            <a:pPr lvl="1"/>
            <a:r>
              <a:rPr lang="en-US" altLang="ko-KR" dirty="0"/>
              <a:t>Maria DB, Postgres</a:t>
            </a:r>
          </a:p>
          <a:p>
            <a:pPr lvl="1"/>
            <a:r>
              <a:rPr lang="en-US" altLang="ko-KR" dirty="0"/>
              <a:t>Mongo DB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Hadoop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42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993</Words>
  <Application>Microsoft Office PowerPoint</Application>
  <PresentationFormat>와이드스크린</PresentationFormat>
  <Paragraphs>261</Paragraphs>
  <Slides>44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맑은 고딕</vt:lpstr>
      <vt:lpstr>-윤고딕330</vt:lpstr>
      <vt:lpstr>Arial</vt:lpstr>
      <vt:lpstr>Wingdings</vt:lpstr>
      <vt:lpstr>Office 테마</vt:lpstr>
      <vt:lpstr>Acrobat Document</vt:lpstr>
      <vt:lpstr>Big Data Analysis &amp; Visualization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Gathering</vt:lpstr>
      <vt:lpstr>Data Storage</vt:lpstr>
      <vt:lpstr>Data Analysis</vt:lpstr>
      <vt:lpstr>Machine Learning</vt:lpstr>
      <vt:lpstr>Machine Learning</vt:lpstr>
      <vt:lpstr>Deep Learning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</vt:lpstr>
      <vt:lpstr>Example of data visualization-3D</vt:lpstr>
      <vt:lpstr>Example of data visualization-geo map</vt:lpstr>
      <vt:lpstr>Plotting Google Map using gmplot package</vt:lpstr>
      <vt:lpstr>Plotting Google Map using folium package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Python Tools</vt:lpstr>
      <vt:lpstr>Python Tools</vt:lpstr>
      <vt:lpstr>Data Visualization Tools</vt:lpstr>
      <vt:lpstr>Data Visualization Tools</vt:lpstr>
      <vt:lpstr>Environment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khyoo</dc:creator>
  <cp:lastModifiedBy>user</cp:lastModifiedBy>
  <cp:revision>30</cp:revision>
  <dcterms:created xsi:type="dcterms:W3CDTF">2020-03-14T00:39:54Z</dcterms:created>
  <dcterms:modified xsi:type="dcterms:W3CDTF">2020-09-20T23:14:40Z</dcterms:modified>
</cp:coreProperties>
</file>